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99" r:id="rId6"/>
    <p:sldId id="298" r:id="rId7"/>
    <p:sldId id="25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6" r:id="rId20"/>
    <p:sldId id="287" r:id="rId21"/>
    <p:sldId id="282" r:id="rId22"/>
    <p:sldId id="288" r:id="rId23"/>
    <p:sldId id="289" r:id="rId24"/>
    <p:sldId id="290" r:id="rId25"/>
    <p:sldId id="283" r:id="rId26"/>
    <p:sldId id="291" r:id="rId27"/>
    <p:sldId id="292" r:id="rId28"/>
    <p:sldId id="284" r:id="rId29"/>
    <p:sldId id="293" r:id="rId30"/>
    <p:sldId id="294" r:id="rId31"/>
    <p:sldId id="295" r:id="rId32"/>
    <p:sldId id="285" r:id="rId33"/>
    <p:sldId id="296" r:id="rId34"/>
    <p:sldId id="297" r:id="rId35"/>
    <p:sldId id="267" r:id="rId36"/>
  </p:sldIdLst>
  <p:sldSz cx="18288000" cy="10287000"/>
  <p:notesSz cx="6858000" cy="9144000"/>
  <p:embeddedFontLst>
    <p:embeddedFont>
      <p:font typeface=" I Love Glitter" pitchFamily="2" charset="0"/>
      <p:regular r:id="rId37"/>
    </p:embeddedFont>
    <p:embeddedFont>
      <p:font typeface="Anydore" panose="02000500000000000000" pitchFamily="2" charset="0"/>
      <p:regular r:id="rId38"/>
    </p:embeddedFont>
    <p:embeddedFont>
      <p:font typeface="Belleza" pitchFamily="2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" panose="02040503050406030204" pitchFamily="18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1879D66-C391-4FBA-BB79-9EE6EE4F09B5}">
          <p14:sldIdLst>
            <p14:sldId id="256"/>
            <p14:sldId id="258"/>
            <p14:sldId id="260"/>
            <p14:sldId id="257"/>
            <p14:sldId id="299"/>
          </p14:sldIdLst>
        </p14:section>
        <p14:section name="Master Vs Transact" id="{3F898579-6CB7-43A0-AE4C-F43500708C33}">
          <p14:sldIdLst>
            <p14:sldId id="298"/>
          </p14:sldIdLst>
        </p14:section>
        <p14:section name="Query 1" id="{52A56D00-17D4-4509-AC90-6A36A11184B4}">
          <p14:sldIdLst>
            <p14:sldId id="259"/>
            <p14:sldId id="271"/>
            <p14:sldId id="272"/>
            <p14:sldId id="273"/>
            <p14:sldId id="274"/>
          </p14:sldIdLst>
        </p14:section>
        <p14:section name="Query 2" id="{896CBE68-F665-45A6-B38E-AC5C809E6A91}">
          <p14:sldIdLst>
            <p14:sldId id="275"/>
          </p14:sldIdLst>
        </p14:section>
        <p14:section name="Query 3" id="{50C1DE29-58D9-494A-B69C-7227638B5D50}">
          <p14:sldIdLst>
            <p14:sldId id="276"/>
            <p14:sldId id="277"/>
            <p14:sldId id="278"/>
          </p14:sldIdLst>
        </p14:section>
        <p14:section name="Query 4" id="{7E816E01-44C6-4BCD-A071-CE1E05B38A5F}">
          <p14:sldIdLst>
            <p14:sldId id="279"/>
          </p14:sldIdLst>
        </p14:section>
        <p14:section name="Query 5" id="{D1DDFCB4-FC9F-4049-96FF-16B9ECDCC033}">
          <p14:sldIdLst>
            <p14:sldId id="280"/>
          </p14:sldIdLst>
        </p14:section>
        <p14:section name="Query 6" id="{92B0FF70-574E-4E4A-8154-7EB3F72056BE}">
          <p14:sldIdLst>
            <p14:sldId id="281"/>
            <p14:sldId id="286"/>
            <p14:sldId id="287"/>
          </p14:sldIdLst>
        </p14:section>
        <p14:section name="Query 7" id="{54BD9E57-8CCC-4894-B9EF-F71ACE7C36ED}">
          <p14:sldIdLst>
            <p14:sldId id="282"/>
            <p14:sldId id="288"/>
            <p14:sldId id="289"/>
            <p14:sldId id="290"/>
          </p14:sldIdLst>
        </p14:section>
        <p14:section name="Query 8" id="{DE92A248-6363-4E66-9381-4B321DCE1F8D}">
          <p14:sldIdLst>
            <p14:sldId id="283"/>
            <p14:sldId id="291"/>
            <p14:sldId id="292"/>
          </p14:sldIdLst>
        </p14:section>
        <p14:section name="Query 9" id="{5846B5D2-D6E5-4454-9E70-2F7DB813D68E}">
          <p14:sldIdLst>
            <p14:sldId id="284"/>
            <p14:sldId id="293"/>
            <p14:sldId id="294"/>
            <p14:sldId id="295"/>
          </p14:sldIdLst>
        </p14:section>
        <p14:section name="Query 10" id="{A6ECB9EB-C8F2-4E1B-9E5A-522D4FA6839D}">
          <p14:sldIdLst>
            <p14:sldId id="285"/>
            <p14:sldId id="296"/>
            <p14:sldId id="297"/>
          </p14:sldIdLst>
        </p14:section>
        <p14:section name="Outro" id="{8364274B-487A-483A-B78D-521012951934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5330"/>
    <a:srgbClr val="E19251"/>
    <a:srgbClr val="FFE4AF"/>
    <a:srgbClr val="FF5A3E"/>
    <a:srgbClr val="F6F2EF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96" autoAdjust="0"/>
  </p:normalViewPr>
  <p:slideViewPr>
    <p:cSldViewPr>
      <p:cViewPr varScale="1">
        <p:scale>
          <a:sx n="56" d="100"/>
          <a:sy n="56" d="100"/>
        </p:scale>
        <p:origin x="61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799731" y="8016263"/>
            <a:ext cx="4634548" cy="396043"/>
          </a:xfrm>
          <a:custGeom>
            <a:avLst/>
            <a:gdLst/>
            <a:ahLst/>
            <a:cxnLst/>
            <a:rect l="l" t="t" r="r" b="b"/>
            <a:pathLst>
              <a:path w="4634548" h="396043">
                <a:moveTo>
                  <a:pt x="0" y="0"/>
                </a:moveTo>
                <a:lnTo>
                  <a:pt x="4634548" y="0"/>
                </a:lnTo>
                <a:lnTo>
                  <a:pt x="4634548" y="396043"/>
                </a:lnTo>
                <a:lnTo>
                  <a:pt x="0" y="396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030763-3ACD-194C-5985-4B7C634C64B7}"/>
              </a:ext>
            </a:extLst>
          </p:cNvPr>
          <p:cNvGrpSpPr/>
          <p:nvPr/>
        </p:nvGrpSpPr>
        <p:grpSpPr>
          <a:xfrm>
            <a:off x="1362221" y="0"/>
            <a:ext cx="6858000" cy="10353941"/>
            <a:chOff x="131825" y="-11045"/>
            <a:chExt cx="6858000" cy="11481898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9D5403-9337-60F6-D9D1-5142954D0F1B}"/>
                </a:ext>
              </a:extLst>
            </p:cNvPr>
            <p:cNvSpPr/>
            <p:nvPr/>
          </p:nvSpPr>
          <p:spPr>
            <a:xfrm rot="1903247">
              <a:off x="131825" y="-11045"/>
              <a:ext cx="2438400" cy="87304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3CFF0D-22E9-E8C8-5771-84ED76FC6D5B}"/>
                </a:ext>
              </a:extLst>
            </p:cNvPr>
            <p:cNvGrpSpPr/>
            <p:nvPr/>
          </p:nvGrpSpPr>
          <p:grpSpPr>
            <a:xfrm>
              <a:off x="2341625" y="1322457"/>
              <a:ext cx="4648200" cy="10148396"/>
              <a:chOff x="2341625" y="1322457"/>
              <a:chExt cx="4648200" cy="10148396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E1D6A4-93B2-7847-6B51-B6C34406CB67}"/>
                  </a:ext>
                </a:extLst>
              </p:cNvPr>
              <p:cNvSpPr/>
              <p:nvPr/>
            </p:nvSpPr>
            <p:spPr>
              <a:xfrm rot="1903247">
                <a:off x="2341625" y="1322457"/>
                <a:ext cx="2438400" cy="87304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25752D-F88A-8A32-63AC-0154471C4DD4}"/>
                  </a:ext>
                </a:extLst>
              </p:cNvPr>
              <p:cNvSpPr/>
              <p:nvPr/>
            </p:nvSpPr>
            <p:spPr>
              <a:xfrm rot="1903247">
                <a:off x="4551425" y="2740405"/>
                <a:ext cx="2438400" cy="87304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8DDE593-B66C-EDFE-EF05-5403CD7A46BC}"/>
              </a:ext>
            </a:extLst>
          </p:cNvPr>
          <p:cNvSpPr txBox="1"/>
          <p:nvPr/>
        </p:nvSpPr>
        <p:spPr>
          <a:xfrm>
            <a:off x="8077200" y="5921476"/>
            <a:ext cx="10344830" cy="1562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62"/>
              </a:lnSpc>
            </a:pPr>
            <a:r>
              <a:rPr lang="en-US" sz="1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SQL Presentation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4D88A-9DF9-905E-64D2-B1B5027B5944}"/>
              </a:ext>
            </a:extLst>
          </p:cNvPr>
          <p:cNvSpPr txBox="1"/>
          <p:nvPr/>
        </p:nvSpPr>
        <p:spPr>
          <a:xfrm>
            <a:off x="11376520" y="7216481"/>
            <a:ext cx="3746189" cy="1150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328"/>
              </a:lnSpc>
            </a:pPr>
            <a:r>
              <a:rPr lang="en-US" sz="6663" spc="279" dirty="0">
                <a:solidFill>
                  <a:srgbClr val="825330"/>
                </a:solidFill>
                <a:latin typeface="Anydore" panose="02000500000000000000" pitchFamily="2" charset="0"/>
              </a:rPr>
              <a:t>By K.Tejus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1000" y="419101"/>
            <a:ext cx="17602200" cy="240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1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Four Tables: Employee, Position, Location and Salary Information under a Database called Employee Management and upload each of these CSVs.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0C8A5-4C0A-8170-5886-0F5CB2992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" y="3238500"/>
            <a:ext cx="2345708" cy="404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BF0727-2A79-3C28-F74D-46CBC1B61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" r="12781"/>
          <a:stretch/>
        </p:blipFill>
        <p:spPr>
          <a:xfrm>
            <a:off x="2726708" y="3238500"/>
            <a:ext cx="2150092" cy="3869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296A2D-E2DA-56EC-E5D0-BEA60FEEB0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r="14"/>
          <a:stretch/>
        </p:blipFill>
        <p:spPr>
          <a:xfrm>
            <a:off x="5199227" y="2705100"/>
            <a:ext cx="10574173" cy="6432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6FAD7-7A7D-0DF7-F464-2809A4C746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r="37089"/>
          <a:stretch/>
        </p:blipFill>
        <p:spPr>
          <a:xfrm>
            <a:off x="16002000" y="3505433"/>
            <a:ext cx="1371600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3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1000" y="419101"/>
            <a:ext cx="17602200" cy="240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1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Four Tables: Employee, Position, Location and Salary Information under a Database called Employee Management and upload each of these CSVs.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0C8A5-4C0A-8170-5886-0F5CB2992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" y="3238500"/>
            <a:ext cx="2345708" cy="404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BF0727-2A79-3C28-F74D-46CBC1B61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" r="12781"/>
          <a:stretch/>
        </p:blipFill>
        <p:spPr>
          <a:xfrm>
            <a:off x="2726708" y="3238500"/>
            <a:ext cx="2150092" cy="404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296A2D-E2DA-56EC-E5D0-BEA60FEEB0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r="14"/>
          <a:stretch/>
        </p:blipFill>
        <p:spPr>
          <a:xfrm>
            <a:off x="5044838" y="3238500"/>
            <a:ext cx="1887372" cy="4042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6FAD7-7A7D-0DF7-F464-2809A4C746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3" r="-427"/>
          <a:stretch/>
        </p:blipFill>
        <p:spPr>
          <a:xfrm>
            <a:off x="7086600" y="2979100"/>
            <a:ext cx="10896600" cy="63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1000" y="280373"/>
            <a:ext cx="17602200" cy="93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2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Fetch the count of female employees from the company.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5F7C9-D7D9-E59D-1835-3CAE69FA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62373"/>
            <a:ext cx="5943600" cy="2324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A9FFFF-3B51-F501-B680-1675E68BA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987925"/>
            <a:ext cx="5943600" cy="44989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EC996E-5EB7-3707-09A0-52ADE88BEAFA}"/>
              </a:ext>
            </a:extLst>
          </p:cNvPr>
          <p:cNvSpPr/>
          <p:nvPr/>
        </p:nvSpPr>
        <p:spPr>
          <a:xfrm>
            <a:off x="8793709" y="1714500"/>
            <a:ext cx="228600" cy="7772400"/>
          </a:xfrm>
          <a:prstGeom prst="rect">
            <a:avLst/>
          </a:prstGeom>
          <a:solidFill>
            <a:srgbClr val="82533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616161"/>
              </a:highligh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B03ED6-6206-51BE-78AE-44AAB90D0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773" y="1634144"/>
            <a:ext cx="6008427" cy="33418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E38FA6-2A49-826C-C16A-0F31DE515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773" y="5148699"/>
            <a:ext cx="6858000" cy="43410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6B3CAE-B865-EB57-7853-C0480C271522}"/>
              </a:ext>
            </a:extLst>
          </p:cNvPr>
          <p:cNvSpPr txBox="1"/>
          <p:nvPr/>
        </p:nvSpPr>
        <p:spPr>
          <a:xfrm>
            <a:off x="247080" y="2070551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16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38937F-B1D1-4726-A788-8FA589ECCA0A}"/>
              </a:ext>
            </a:extLst>
          </p:cNvPr>
          <p:cNvSpPr txBox="1"/>
          <p:nvPr/>
        </p:nvSpPr>
        <p:spPr>
          <a:xfrm>
            <a:off x="247080" y="488189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96A12-12C3-A1A2-3351-74D1E15C2723}"/>
              </a:ext>
            </a:extLst>
          </p:cNvPr>
          <p:cNvSpPr txBox="1"/>
          <p:nvPr/>
        </p:nvSpPr>
        <p:spPr>
          <a:xfrm>
            <a:off x="9494292" y="2162373"/>
            <a:ext cx="133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IN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dirty="0"/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99EA44-4C0F-014F-85F4-F496683A5833}"/>
              </a:ext>
            </a:extLst>
          </p:cNvPr>
          <p:cNvSpPr txBox="1"/>
          <p:nvPr/>
        </p:nvSpPr>
        <p:spPr>
          <a:xfrm>
            <a:off x="9494292" y="4881890"/>
            <a:ext cx="133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IN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577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1000" y="419101"/>
            <a:ext cx="17449800" cy="138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3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Fetch employee details whose name starts with A and whose name does not contain character 'a'.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B3F64-E9F8-F481-ADD6-7EBA355F8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8" r="24729"/>
          <a:stretch/>
        </p:blipFill>
        <p:spPr>
          <a:xfrm>
            <a:off x="1981200" y="2590800"/>
            <a:ext cx="5638801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5D381-4F59-9AEB-5A2F-B1E34415A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8990" r="-1299" b="30332"/>
          <a:stretch/>
        </p:blipFill>
        <p:spPr>
          <a:xfrm>
            <a:off x="9525000" y="3086099"/>
            <a:ext cx="5867400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2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4800" y="190500"/>
            <a:ext cx="17678400" cy="138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3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Fetch employee details whose name starts with A and whose name does not contain character 'a'.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B3F64-E9F8-F481-ADD6-7EBA355F8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4" r="503"/>
          <a:stretch/>
        </p:blipFill>
        <p:spPr>
          <a:xfrm>
            <a:off x="838200" y="1981200"/>
            <a:ext cx="10950054" cy="632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5D381-4F59-9AEB-5A2F-B1E34415A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8990" r="-1299" b="30332"/>
          <a:stretch/>
        </p:blipFill>
        <p:spPr>
          <a:xfrm>
            <a:off x="12115800" y="3086099"/>
            <a:ext cx="5867400" cy="4114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5768A-8294-FD10-C3A7-5BE7427DB187}"/>
              </a:ext>
            </a:extLst>
          </p:cNvPr>
          <p:cNvSpPr txBox="1"/>
          <p:nvPr/>
        </p:nvSpPr>
        <p:spPr>
          <a:xfrm>
            <a:off x="3352800" y="7696679"/>
            <a:ext cx="3746189" cy="1088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28"/>
              </a:lnSpc>
            </a:pPr>
            <a:r>
              <a:rPr lang="en-US" sz="6663" spc="279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21284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4800" y="419101"/>
            <a:ext cx="17678400" cy="138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3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Fetch employee details whose name starts with A and whose name does not contain character 'a'.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B3F64-E9F8-F481-ADD6-7EBA355F8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4" r="503"/>
          <a:stretch/>
        </p:blipFill>
        <p:spPr>
          <a:xfrm>
            <a:off x="152400" y="3478189"/>
            <a:ext cx="5766450" cy="3330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5D381-4F59-9AEB-5A2F-B1E34415A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7" t="-1122" r="-1299" b="-2091"/>
          <a:stretch/>
        </p:blipFill>
        <p:spPr>
          <a:xfrm>
            <a:off x="5918850" y="1321781"/>
            <a:ext cx="7924800" cy="90991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C2AD9F-533C-9CBD-C9CB-571D347B752D}"/>
              </a:ext>
            </a:extLst>
          </p:cNvPr>
          <p:cNvSpPr txBox="1"/>
          <p:nvPr/>
        </p:nvSpPr>
        <p:spPr>
          <a:xfrm>
            <a:off x="13868671" y="4797578"/>
            <a:ext cx="3746189" cy="1088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28"/>
              </a:lnSpc>
            </a:pPr>
            <a:r>
              <a:rPr lang="en-US" sz="6663" spc="279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&lt;-Result</a:t>
            </a:r>
          </a:p>
        </p:txBody>
      </p:sp>
    </p:spTree>
    <p:extLst>
      <p:ext uri="{BB962C8B-B14F-4D97-AF65-F5344CB8AC3E}">
        <p14:creationId xmlns:p14="http://schemas.microsoft.com/office/powerpoint/2010/main" val="392825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4800" y="0"/>
            <a:ext cx="17678400" cy="93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4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Retrieve the list of employees who joined the company recently.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304800" y="1202854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16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FF3C5-6933-9F51-2055-24DF88E5B9D5}"/>
              </a:ext>
            </a:extLst>
          </p:cNvPr>
          <p:cNvSpPr txBox="1"/>
          <p:nvPr/>
        </p:nvSpPr>
        <p:spPr>
          <a:xfrm>
            <a:off x="304800" y="4014193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A0B5B-F7F5-BEE4-6554-4AB9070FD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04" y="1287886"/>
            <a:ext cx="9069671" cy="1927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17F6D-2E06-FCEC-F270-C522E2A64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555533"/>
            <a:ext cx="9761373" cy="61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6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4800" y="0"/>
            <a:ext cx="17678400" cy="93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5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a view showing the annual salary of every employee (Name it </a:t>
            </a:r>
            <a:r>
              <a:rPr lang="en-US" sz="3200" dirty="0" err="1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vw_Annual_Salaries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22252-7C03-2A05-17C6-4881DAA91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" t="4146"/>
          <a:stretch/>
        </p:blipFill>
        <p:spPr>
          <a:xfrm>
            <a:off x="1543952" y="1214429"/>
            <a:ext cx="16733812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9E9A6-3D60-8F9F-88DA-D98C4EB2B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054568"/>
            <a:ext cx="7847464" cy="5008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FC20D5-C5FC-1803-1333-03A0EA5DC3B4}"/>
              </a:ext>
            </a:extLst>
          </p:cNvPr>
          <p:cNvSpPr txBox="1"/>
          <p:nvPr/>
        </p:nvSpPr>
        <p:spPr>
          <a:xfrm>
            <a:off x="152400" y="1943100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3200" dirty="0">
                <a:solidFill>
                  <a:srgbClr val="825330"/>
                </a:solidFill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EEF0D-ED3E-5375-2A88-8A65DF2FF355}"/>
              </a:ext>
            </a:extLst>
          </p:cNvPr>
          <p:cNvSpPr txBox="1"/>
          <p:nvPr/>
        </p:nvSpPr>
        <p:spPr>
          <a:xfrm>
            <a:off x="304800" y="6542073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3200" dirty="0">
                <a:solidFill>
                  <a:srgbClr val="82533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4737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-199293"/>
            <a:ext cx="18288000" cy="2584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6</a:t>
            </a:r>
            <a:r>
              <a:rPr lang="en-US" sz="36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a view to show employee name, date of birth, location, gender and position (Show only names not the ids . Use joins concept)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304800" y="2686958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16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FF3C5-6933-9F51-2055-24DF88E5B9D5}"/>
              </a:ext>
            </a:extLst>
          </p:cNvPr>
          <p:cNvSpPr txBox="1"/>
          <p:nvPr/>
        </p:nvSpPr>
        <p:spPr>
          <a:xfrm>
            <a:off x="304800" y="78105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29450-DDD0-ED2D-C5F3-60C8BBA0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078510"/>
            <a:ext cx="4191000" cy="2384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D0CEDC-1D6F-53B2-C6ED-FE5E9A72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936631"/>
            <a:ext cx="3886537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-199293"/>
            <a:ext cx="18288000" cy="240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6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a view to show employee name, date of birth, location, gender and position (Show only names not the ids . Use joins concept)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304800" y="38481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16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FF3C5-6933-9F51-2055-24DF88E5B9D5}"/>
              </a:ext>
            </a:extLst>
          </p:cNvPr>
          <p:cNvSpPr txBox="1"/>
          <p:nvPr/>
        </p:nvSpPr>
        <p:spPr>
          <a:xfrm>
            <a:off x="304800" y="78105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29450-DDD0-ED2D-C5F3-60C8BBA0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078510"/>
            <a:ext cx="9601200" cy="5462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D0CEDC-1D6F-53B2-C6ED-FE5E9A72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7658100"/>
            <a:ext cx="3886537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20269">
            <a:off x="13066203" y="-4196498"/>
            <a:ext cx="6226076" cy="8392995"/>
          </a:xfrm>
          <a:custGeom>
            <a:avLst/>
            <a:gdLst/>
            <a:ahLst/>
            <a:cxnLst/>
            <a:rect l="l" t="t" r="r" b="b"/>
            <a:pathLst>
              <a:path w="6226076" h="8392995">
                <a:moveTo>
                  <a:pt x="0" y="0"/>
                </a:moveTo>
                <a:lnTo>
                  <a:pt x="6226077" y="0"/>
                </a:lnTo>
                <a:lnTo>
                  <a:pt x="6226077" y="8392996"/>
                </a:lnTo>
                <a:lnTo>
                  <a:pt x="0" y="8392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00200" y="7022082"/>
            <a:ext cx="6781906" cy="6529835"/>
          </a:xfrm>
          <a:custGeom>
            <a:avLst/>
            <a:gdLst/>
            <a:ahLst/>
            <a:cxnLst/>
            <a:rect l="l" t="t" r="r" b="b"/>
            <a:pathLst>
              <a:path w="6781906" h="6529835">
                <a:moveTo>
                  <a:pt x="0" y="0"/>
                </a:moveTo>
                <a:lnTo>
                  <a:pt x="6781905" y="0"/>
                </a:lnTo>
                <a:lnTo>
                  <a:pt x="6781905" y="6529835"/>
                </a:lnTo>
                <a:lnTo>
                  <a:pt x="0" y="652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00485" y="8496300"/>
            <a:ext cx="2991384" cy="1473936"/>
          </a:xfrm>
          <a:custGeom>
            <a:avLst/>
            <a:gdLst/>
            <a:ahLst/>
            <a:cxnLst/>
            <a:rect l="l" t="t" r="r" b="b"/>
            <a:pathLst>
              <a:path w="2991384" h="1473936">
                <a:moveTo>
                  <a:pt x="0" y="0"/>
                </a:moveTo>
                <a:lnTo>
                  <a:pt x="2991384" y="0"/>
                </a:lnTo>
                <a:lnTo>
                  <a:pt x="2991384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62901" y="4728748"/>
            <a:ext cx="12962197" cy="124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138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is SQL?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31D5F6-9F3A-3646-F7CB-B90E45BE3785}"/>
              </a:ext>
            </a:extLst>
          </p:cNvPr>
          <p:cNvGrpSpPr/>
          <p:nvPr/>
        </p:nvGrpSpPr>
        <p:grpSpPr>
          <a:xfrm>
            <a:off x="224602" y="24245"/>
            <a:ext cx="3036531" cy="2980371"/>
            <a:chOff x="381000" y="0"/>
            <a:chExt cx="3036531" cy="298037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8832423-571B-4F8C-0A61-9C769F2A47FA}"/>
                </a:ext>
              </a:extLst>
            </p:cNvPr>
            <p:cNvSpPr/>
            <p:nvPr/>
          </p:nvSpPr>
          <p:spPr>
            <a:xfrm>
              <a:off x="381000" y="0"/>
              <a:ext cx="2739001" cy="2637198"/>
            </a:xfrm>
            <a:custGeom>
              <a:avLst/>
              <a:gdLst/>
              <a:ahLst/>
              <a:cxnLst/>
              <a:rect l="l" t="t" r="r" b="b"/>
              <a:pathLst>
                <a:path w="2739001" h="2637198">
                  <a:moveTo>
                    <a:pt x="0" y="0"/>
                  </a:moveTo>
                  <a:lnTo>
                    <a:pt x="2739002" y="0"/>
                  </a:lnTo>
                  <a:lnTo>
                    <a:pt x="2739002" y="2637198"/>
                  </a:lnTo>
                  <a:lnTo>
                    <a:pt x="0" y="2637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>
                <a:solidFill>
                  <a:srgbClr val="E19251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6473455-8D85-F51E-2083-99A727318162}"/>
                </a:ext>
              </a:extLst>
            </p:cNvPr>
            <p:cNvSpPr/>
            <p:nvPr/>
          </p:nvSpPr>
          <p:spPr>
            <a:xfrm>
              <a:off x="1600200" y="190500"/>
              <a:ext cx="1817331" cy="2789871"/>
            </a:xfrm>
            <a:custGeom>
              <a:avLst/>
              <a:gdLst/>
              <a:ahLst/>
              <a:cxnLst/>
              <a:rect l="l" t="t" r="r" b="b"/>
              <a:pathLst>
                <a:path w="1817331" h="2789871">
                  <a:moveTo>
                    <a:pt x="0" y="0"/>
                  </a:moveTo>
                  <a:lnTo>
                    <a:pt x="1817331" y="0"/>
                  </a:lnTo>
                  <a:lnTo>
                    <a:pt x="1817331" y="2789871"/>
                  </a:lnTo>
                  <a:lnTo>
                    <a:pt x="0" y="2789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-199293"/>
            <a:ext cx="18288000" cy="240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6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a view to show employee name, date of birth, location, gender and position (Show only names not the ids . Use joins concept)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304800" y="2603912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16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FF3C5-6933-9F51-2055-24DF88E5B9D5}"/>
              </a:ext>
            </a:extLst>
          </p:cNvPr>
          <p:cNvSpPr txBox="1"/>
          <p:nvPr/>
        </p:nvSpPr>
        <p:spPr>
          <a:xfrm>
            <a:off x="304800" y="7159869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29450-DDD0-ED2D-C5F3-60C8BBA0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078510"/>
            <a:ext cx="3110189" cy="1769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D0CEDC-1D6F-53B2-C6ED-FE5E9A72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78" y="4000500"/>
            <a:ext cx="10146188" cy="592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28600" y="15354"/>
            <a:ext cx="18288000" cy="138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7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Demonstrate the difference between delete, truncate and drop using your any of the existing tables.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14820900" y="6641118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Drop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85689-7850-BF7B-991E-ADEC3A8141CB}"/>
              </a:ext>
            </a:extLst>
          </p:cNvPr>
          <p:cNvSpPr txBox="1"/>
          <p:nvPr/>
        </p:nvSpPr>
        <p:spPr>
          <a:xfrm>
            <a:off x="2552700" y="6641118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Delete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810CD-BE34-AE67-7AC9-ECD4C700CB6F}"/>
              </a:ext>
            </a:extLst>
          </p:cNvPr>
          <p:cNvSpPr txBox="1"/>
          <p:nvPr/>
        </p:nvSpPr>
        <p:spPr>
          <a:xfrm>
            <a:off x="8610600" y="6641118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Truncate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4AE16-EE7C-4A08-C725-5B7FAA073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76500"/>
            <a:ext cx="5563082" cy="3878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E81B53-42C7-2CC8-CB29-A4DAAFB4B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915849"/>
            <a:ext cx="6034745" cy="236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6899C4-B1B9-3FAF-D2CD-F73791367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197" y="3915849"/>
            <a:ext cx="4922947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91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4800" y="31450"/>
            <a:ext cx="18288000" cy="138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7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Demonstrate the difference between delete, truncate and drop using your any of the existing tables.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16996344" y="6278425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Drop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85689-7850-BF7B-991E-ADEC3A8141CB}"/>
              </a:ext>
            </a:extLst>
          </p:cNvPr>
          <p:cNvSpPr txBox="1"/>
          <p:nvPr/>
        </p:nvSpPr>
        <p:spPr>
          <a:xfrm>
            <a:off x="6766855" y="861028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Delete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810CD-BE34-AE67-7AC9-ECD4C700CB6F}"/>
              </a:ext>
            </a:extLst>
          </p:cNvPr>
          <p:cNvSpPr txBox="1"/>
          <p:nvPr/>
        </p:nvSpPr>
        <p:spPr>
          <a:xfrm>
            <a:off x="14249400" y="6278425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Truncate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4AE16-EE7C-4A08-C725-5B7FAA073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55" y="1314340"/>
            <a:ext cx="9753600" cy="6800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E81B53-42C7-2CC8-CB29-A4DAAFB4B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3915849"/>
            <a:ext cx="853145" cy="236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6899C4-B1B9-3FAF-D2CD-F73791367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3915849"/>
            <a:ext cx="537144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9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28600" y="104521"/>
            <a:ext cx="18288000" cy="138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7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Demonstrate the difference between delete, truncate and drop using your any of the existing tables.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16978620" y="6287175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Drop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85689-7850-BF7B-991E-ADEC3A8141CB}"/>
              </a:ext>
            </a:extLst>
          </p:cNvPr>
          <p:cNvSpPr txBox="1"/>
          <p:nvPr/>
        </p:nvSpPr>
        <p:spPr>
          <a:xfrm>
            <a:off x="13648" y="6641118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Delete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810CD-BE34-AE67-7AC9-ECD4C700CB6F}"/>
              </a:ext>
            </a:extLst>
          </p:cNvPr>
          <p:cNvSpPr txBox="1"/>
          <p:nvPr/>
        </p:nvSpPr>
        <p:spPr>
          <a:xfrm>
            <a:off x="8167047" y="8088573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Truncate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4AE16-EE7C-4A08-C725-5B7FAA073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06893"/>
            <a:ext cx="533400" cy="3878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E81B53-42C7-2CC8-CB29-A4DAAFB4B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57" y="2171700"/>
            <a:ext cx="15181781" cy="594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6899C4-B1B9-3FAF-D2CD-F73791367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856" y="3619500"/>
            <a:ext cx="918144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1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648" y="-113621"/>
            <a:ext cx="18288000" cy="138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7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Demonstrate the difference between delete, truncate and drop using your any of the existing tables.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10744200" y="8104496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Drop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85689-7850-BF7B-991E-ADEC3A8141CB}"/>
              </a:ext>
            </a:extLst>
          </p:cNvPr>
          <p:cNvSpPr txBox="1"/>
          <p:nvPr/>
        </p:nvSpPr>
        <p:spPr>
          <a:xfrm>
            <a:off x="13648" y="664942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Delete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810CD-BE34-AE67-7AC9-ECD4C700CB6F}"/>
              </a:ext>
            </a:extLst>
          </p:cNvPr>
          <p:cNvSpPr txBox="1"/>
          <p:nvPr/>
        </p:nvSpPr>
        <p:spPr>
          <a:xfrm>
            <a:off x="1842448" y="6671378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825330"/>
                </a:solidFill>
              </a:rPr>
              <a:t>Truncate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4AE16-EE7C-4A08-C725-5B7FAA073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0" y="2628900"/>
            <a:ext cx="533400" cy="3878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E81B53-42C7-2CC8-CB29-A4DAAFB4B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48" y="3843367"/>
            <a:ext cx="685800" cy="236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6899C4-B1B9-3FAF-D2CD-F73791367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1943100"/>
            <a:ext cx="1370186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" y="0"/>
            <a:ext cx="17983200" cy="312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8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Promote employee "Sofia Lopez" to Director, terminate the existing Director and also promote "Leila Kim" to Senior Manager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304800" y="24003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1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DACA7-054B-FA21-B4FF-C37D2B50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35462"/>
            <a:ext cx="17610896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5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" y="0"/>
            <a:ext cx="17983200" cy="312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8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Promote employee "Sofia Lopez" to Director, terminate the existing Director and also promote "Leila Kim" to Senior Manager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304800" y="24003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1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DACA7-054B-FA21-B4FF-C37D2B50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4800" y="2889743"/>
            <a:ext cx="17610896" cy="45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850DAC-D2FC-116D-C8E6-E85BEC16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98" y="2856191"/>
            <a:ext cx="12240502" cy="73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3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" y="0"/>
            <a:ext cx="17983200" cy="312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8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Promote employee "Sofia Lopez" to Director, terminate the existing Director and also promote "Leila Kim" to Senior Manager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304800" y="24003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DACA7-054B-FA21-B4FF-C37D2B50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4800" y="2889743"/>
            <a:ext cx="17610896" cy="45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850DAC-D2FC-116D-C8E6-E85BEC16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05628"/>
            <a:ext cx="12240502" cy="45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E70EA-F565-2BFF-F81B-681CEE544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4" y="2889174"/>
            <a:ext cx="8858364" cy="60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78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4800" y="0"/>
            <a:ext cx="17678400" cy="240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9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a stored procedure using the concept of passing the parameters to transfer an employee from one location to another.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304800" y="22479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1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B64D5-23CA-DF66-877C-09D303F69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52" y="2247900"/>
            <a:ext cx="9091448" cy="2735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2477B0-5EF7-B73B-7EDE-0255CFB1A498}"/>
              </a:ext>
            </a:extLst>
          </p:cNvPr>
          <p:cNvSpPr txBox="1"/>
          <p:nvPr/>
        </p:nvSpPr>
        <p:spPr>
          <a:xfrm>
            <a:off x="315036" y="5600700"/>
            <a:ext cx="1285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BFD2E-B28B-4F00-BB2B-3CAB1D9BA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48" y="5564875"/>
            <a:ext cx="5852667" cy="26900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D471C5-A54C-2262-FFAA-E31649D76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432834"/>
            <a:ext cx="5738357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21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4800" y="0"/>
            <a:ext cx="17678400" cy="240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9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a stored procedure using the concept of passing the parameters to transfer an employee from one location to another.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184297" y="2073575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1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B64D5-23CA-DF66-877C-09D303F69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/>
          <a:stretch/>
        </p:blipFill>
        <p:spPr>
          <a:xfrm>
            <a:off x="451461" y="2596795"/>
            <a:ext cx="17678400" cy="6315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2477B0-5EF7-B73B-7EDE-0255CFB1A498}"/>
              </a:ext>
            </a:extLst>
          </p:cNvPr>
          <p:cNvSpPr txBox="1"/>
          <p:nvPr/>
        </p:nvSpPr>
        <p:spPr>
          <a:xfrm>
            <a:off x="180885" y="9160636"/>
            <a:ext cx="1285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BFD2E-B28B-4F00-BB2B-3CAB1D9BA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182100"/>
            <a:ext cx="5852667" cy="4802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D471C5-A54C-2262-FFAA-E31649D76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9182100"/>
            <a:ext cx="573835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2DFFE62-A1CB-E1A2-D9F7-089238DE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8"/>
          <a:stretch/>
        </p:blipFill>
        <p:spPr>
          <a:xfrm>
            <a:off x="13524931" y="-21040"/>
            <a:ext cx="4763069" cy="43883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43200" y="4205211"/>
            <a:ext cx="9277964" cy="3172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864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SQL stands for Structured Query Language is a language for managing databases.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9CE7FC3-DC70-A439-0B3C-913F28E2F423}"/>
              </a:ext>
            </a:extLst>
          </p:cNvPr>
          <p:cNvSpPr txBox="1"/>
          <p:nvPr/>
        </p:nvSpPr>
        <p:spPr>
          <a:xfrm>
            <a:off x="381000" y="1028700"/>
            <a:ext cx="10781730" cy="3176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864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Database is a structured collection of data, organized for efficient storage and retrieval.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557D8BAC-2604-FCC0-D7B7-7AD5B49AF9B3}"/>
              </a:ext>
            </a:extLst>
          </p:cNvPr>
          <p:cNvSpPr txBox="1"/>
          <p:nvPr/>
        </p:nvSpPr>
        <p:spPr>
          <a:xfrm>
            <a:off x="8077200" y="7110489"/>
            <a:ext cx="9277964" cy="3176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864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use it for operations like retrieving, inserting, updating, and deleting data.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4800" y="0"/>
            <a:ext cx="17678400" cy="240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9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a stored procedure using the concept of passing the parameters to transfer an employee from one location to another.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477B0-5EF7-B73B-7EDE-0255CFB1A498}"/>
              </a:ext>
            </a:extLst>
          </p:cNvPr>
          <p:cNvSpPr txBox="1"/>
          <p:nvPr/>
        </p:nvSpPr>
        <p:spPr>
          <a:xfrm>
            <a:off x="990600" y="4897244"/>
            <a:ext cx="1285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BFD2E-B28B-4F00-BB2B-3CAB1D9BA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319010"/>
            <a:ext cx="9302086" cy="6172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D471C5-A54C-2262-FFAA-E31649D76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9182100"/>
            <a:ext cx="573835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5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04800" y="0"/>
            <a:ext cx="17678400" cy="240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9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a stored procedure using the concept of passing the parameters to transfer an employee from one location to another.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477B0-5EF7-B73B-7EDE-0255CFB1A498}"/>
              </a:ext>
            </a:extLst>
          </p:cNvPr>
          <p:cNvSpPr txBox="1"/>
          <p:nvPr/>
        </p:nvSpPr>
        <p:spPr>
          <a:xfrm>
            <a:off x="1600200" y="5083910"/>
            <a:ext cx="1285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D471C5-A54C-2262-FFAA-E31649D76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60" y="2324100"/>
            <a:ext cx="10374879" cy="65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5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" y="0"/>
            <a:ext cx="18059400" cy="313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10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Write a Query to display the current salary of the employee "Ana Silva" and based on Hire Date give 5% increment after six months and insert this data into new table without effecting any of the existing tables. 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533400" y="3545767"/>
            <a:ext cx="123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16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FF3C5-6933-9F51-2055-24DF88E5B9D5}"/>
              </a:ext>
            </a:extLst>
          </p:cNvPr>
          <p:cNvSpPr txBox="1"/>
          <p:nvPr/>
        </p:nvSpPr>
        <p:spPr>
          <a:xfrm>
            <a:off x="533400" y="7294160"/>
            <a:ext cx="123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51D21-6D9C-C17A-D038-EA6DA28E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994474"/>
            <a:ext cx="7361558" cy="2149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B29E3-5823-8354-BF39-C88576B8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001969"/>
            <a:ext cx="4534293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79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" y="0"/>
            <a:ext cx="18059400" cy="313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10 </a:t>
            </a:r>
            <a:r>
              <a:rPr lang="en-US" sz="3200" b="1" dirty="0">
                <a:solidFill>
                  <a:srgbClr val="191919"/>
                </a:solidFill>
                <a:latin typeface="+mj-lt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Write a Query to display the current salary of the employee "Ana Silva" and based on Hire Date give 5% increment after six months and insert this data into new table without effecting any of the existing tables. 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411F6-C0C5-3CDE-B92C-AE8FCD7AECA7}"/>
              </a:ext>
            </a:extLst>
          </p:cNvPr>
          <p:cNvSpPr txBox="1"/>
          <p:nvPr/>
        </p:nvSpPr>
        <p:spPr>
          <a:xfrm>
            <a:off x="152400" y="5194403"/>
            <a:ext cx="123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r>
              <a:rPr lang="en-IN" sz="1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51D21-6D9C-C17A-D038-EA6DA28E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90900"/>
            <a:ext cx="16758478" cy="489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8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" y="0"/>
            <a:ext cx="18059400" cy="313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10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Write a Query to display the current salary of the employee "Ana Silva" and based on Hire Date give 5% increment after six months and insert this data into new table without effecting any of the existing tables. 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FF3C5-6933-9F51-2055-24DF88E5B9D5}"/>
              </a:ext>
            </a:extLst>
          </p:cNvPr>
          <p:cNvSpPr txBox="1"/>
          <p:nvPr/>
        </p:nvSpPr>
        <p:spPr>
          <a:xfrm>
            <a:off x="609600" y="4881890"/>
            <a:ext cx="123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r>
              <a:rPr lang="en-IN" sz="1600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1B29E3-5823-8354-BF39-C88576B8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81089"/>
            <a:ext cx="14039887" cy="25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3137413">
            <a:off x="14795672" y="6898055"/>
            <a:ext cx="6020989" cy="8116529"/>
          </a:xfrm>
          <a:custGeom>
            <a:avLst/>
            <a:gdLst/>
            <a:ahLst/>
            <a:cxnLst/>
            <a:rect l="l" t="t" r="r" b="b"/>
            <a:pathLst>
              <a:path w="6020989" h="8116529">
                <a:moveTo>
                  <a:pt x="0" y="0"/>
                </a:moveTo>
                <a:lnTo>
                  <a:pt x="6020989" y="0"/>
                </a:lnTo>
                <a:lnTo>
                  <a:pt x="6020989" y="8116529"/>
                </a:lnTo>
                <a:lnTo>
                  <a:pt x="0" y="811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948153" y="-1674517"/>
            <a:ext cx="6752589" cy="6501608"/>
          </a:xfrm>
          <a:custGeom>
            <a:avLst/>
            <a:gdLst/>
            <a:ahLst/>
            <a:cxnLst/>
            <a:rect l="l" t="t" r="r" b="b"/>
            <a:pathLst>
              <a:path w="6752589" h="6501608">
                <a:moveTo>
                  <a:pt x="0" y="0"/>
                </a:moveTo>
                <a:lnTo>
                  <a:pt x="6752589" y="0"/>
                </a:lnTo>
                <a:lnTo>
                  <a:pt x="6752589" y="6501608"/>
                </a:lnTo>
                <a:lnTo>
                  <a:pt x="0" y="6501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58600" y="9791700"/>
            <a:ext cx="1713950" cy="785301"/>
          </a:xfrm>
          <a:custGeom>
            <a:avLst/>
            <a:gdLst/>
            <a:ahLst/>
            <a:cxnLst/>
            <a:rect l="l" t="t" r="r" b="b"/>
            <a:pathLst>
              <a:path w="1713950" h="785301">
                <a:moveTo>
                  <a:pt x="0" y="0"/>
                </a:moveTo>
                <a:lnTo>
                  <a:pt x="1713950" y="0"/>
                </a:lnTo>
                <a:lnTo>
                  <a:pt x="1713950" y="785301"/>
                </a:lnTo>
                <a:lnTo>
                  <a:pt x="0" y="785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9D8C9CD1-9733-0094-2DBE-BE122B9EBC3D}"/>
              </a:ext>
            </a:extLst>
          </p:cNvPr>
          <p:cNvSpPr/>
          <p:nvPr/>
        </p:nvSpPr>
        <p:spPr>
          <a:xfrm>
            <a:off x="-2518409" y="6647999"/>
            <a:ext cx="10410242" cy="10023312"/>
          </a:xfrm>
          <a:custGeom>
            <a:avLst/>
            <a:gdLst/>
            <a:ahLst/>
            <a:cxnLst/>
            <a:rect l="l" t="t" r="r" b="b"/>
            <a:pathLst>
              <a:path w="10410242" h="10023312">
                <a:moveTo>
                  <a:pt x="0" y="0"/>
                </a:moveTo>
                <a:lnTo>
                  <a:pt x="10410242" y="0"/>
                </a:lnTo>
                <a:lnTo>
                  <a:pt x="10410242" y="10023313"/>
                </a:lnTo>
                <a:lnTo>
                  <a:pt x="0" y="10023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D134ABF4-72EB-E488-51A4-2CA39B24D042}"/>
              </a:ext>
            </a:extLst>
          </p:cNvPr>
          <p:cNvSpPr/>
          <p:nvPr/>
        </p:nvSpPr>
        <p:spPr>
          <a:xfrm>
            <a:off x="10591800" y="-2643607"/>
            <a:ext cx="6361694" cy="6125242"/>
          </a:xfrm>
          <a:custGeom>
            <a:avLst/>
            <a:gdLst/>
            <a:ahLst/>
            <a:cxnLst/>
            <a:rect l="l" t="t" r="r" b="b"/>
            <a:pathLst>
              <a:path w="6361694" h="6125242">
                <a:moveTo>
                  <a:pt x="0" y="0"/>
                </a:moveTo>
                <a:lnTo>
                  <a:pt x="6361694" y="0"/>
                </a:lnTo>
                <a:lnTo>
                  <a:pt x="6361694" y="6125242"/>
                </a:lnTo>
                <a:lnTo>
                  <a:pt x="0" y="61252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44265890-0254-4E29-AA5E-B4CBFC76367F}"/>
              </a:ext>
            </a:extLst>
          </p:cNvPr>
          <p:cNvSpPr/>
          <p:nvPr/>
        </p:nvSpPr>
        <p:spPr>
          <a:xfrm>
            <a:off x="16840200" y="3529629"/>
            <a:ext cx="1631476" cy="3227741"/>
          </a:xfrm>
          <a:custGeom>
            <a:avLst/>
            <a:gdLst/>
            <a:ahLst/>
            <a:cxnLst/>
            <a:rect l="l" t="t" r="r" b="b"/>
            <a:pathLst>
              <a:path w="1631476" h="3227741">
                <a:moveTo>
                  <a:pt x="0" y="0"/>
                </a:moveTo>
                <a:lnTo>
                  <a:pt x="1631476" y="0"/>
                </a:lnTo>
                <a:lnTo>
                  <a:pt x="1631476" y="3227741"/>
                </a:lnTo>
                <a:lnTo>
                  <a:pt x="0" y="32277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E36972-7E31-D342-E913-F46EBC0F25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5" y="147204"/>
            <a:ext cx="17901209" cy="100694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0623B1-F613-BEC7-D8E4-02D7757F8FD2}"/>
              </a:ext>
            </a:extLst>
          </p:cNvPr>
          <p:cNvSpPr txBox="1"/>
          <p:nvPr/>
        </p:nvSpPr>
        <p:spPr>
          <a:xfrm>
            <a:off x="6205963" y="1044367"/>
            <a:ext cx="58760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500" dirty="0">
                <a:solidFill>
                  <a:srgbClr val="FF5A3E"/>
                </a:solidFill>
                <a:latin typeface=" I Love Glitter" pitchFamily="2" charset="0"/>
              </a:rPr>
              <a:t>THANK</a:t>
            </a:r>
            <a:r>
              <a:rPr lang="en-IN" sz="8000" dirty="0">
                <a:solidFill>
                  <a:srgbClr val="FF5A3E"/>
                </a:solidFill>
                <a:latin typeface=" I Love Glitter" pitchFamily="2" charset="0"/>
              </a:rPr>
              <a:t> </a:t>
            </a:r>
            <a:r>
              <a:rPr lang="en-IN" sz="11500" dirty="0">
                <a:solidFill>
                  <a:srgbClr val="FF5A3E"/>
                </a:solidFill>
                <a:latin typeface=" I Love Glitter" pitchFamily="2" charset="0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6CAD0F4-EFC8-1F5A-4364-B49C64EBCCC4}"/>
              </a:ext>
            </a:extLst>
          </p:cNvPr>
          <p:cNvGrpSpPr/>
          <p:nvPr/>
        </p:nvGrpSpPr>
        <p:grpSpPr>
          <a:xfrm>
            <a:off x="-1252341" y="5177341"/>
            <a:ext cx="4667589" cy="5410047"/>
            <a:chOff x="14532113" y="5033641"/>
            <a:chExt cx="4667589" cy="5410047"/>
          </a:xfrm>
        </p:grpSpPr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57BD89D7-F189-4076-19A7-4EDCE19AEB32}"/>
                </a:ext>
              </a:extLst>
            </p:cNvPr>
            <p:cNvSpPr/>
            <p:nvPr/>
          </p:nvSpPr>
          <p:spPr>
            <a:xfrm>
              <a:off x="14532113" y="5316970"/>
              <a:ext cx="3605354" cy="5126718"/>
            </a:xfrm>
            <a:custGeom>
              <a:avLst/>
              <a:gdLst/>
              <a:ahLst/>
              <a:cxnLst/>
              <a:rect l="l" t="t" r="r" b="b"/>
              <a:pathLst>
                <a:path w="3700927" h="4988995">
                  <a:moveTo>
                    <a:pt x="0" y="0"/>
                  </a:moveTo>
                  <a:lnTo>
                    <a:pt x="3700928" y="0"/>
                  </a:lnTo>
                  <a:lnTo>
                    <a:pt x="3700928" y="4988995"/>
                  </a:lnTo>
                  <a:lnTo>
                    <a:pt x="0" y="498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DD6E49AC-1BCA-E286-34FC-F71F780C8DE1}"/>
                </a:ext>
              </a:extLst>
            </p:cNvPr>
            <p:cNvSpPr/>
            <p:nvPr/>
          </p:nvSpPr>
          <p:spPr>
            <a:xfrm>
              <a:off x="15395097" y="5033641"/>
              <a:ext cx="3804605" cy="5410047"/>
            </a:xfrm>
            <a:custGeom>
              <a:avLst/>
              <a:gdLst/>
              <a:ahLst/>
              <a:cxnLst/>
              <a:rect l="l" t="t" r="r" b="b"/>
              <a:pathLst>
                <a:path w="3905460" h="5264713">
                  <a:moveTo>
                    <a:pt x="0" y="0"/>
                  </a:moveTo>
                  <a:lnTo>
                    <a:pt x="3905460" y="0"/>
                  </a:lnTo>
                  <a:lnTo>
                    <a:pt x="3905460" y="5264713"/>
                  </a:lnTo>
                  <a:lnTo>
                    <a:pt x="0" y="5264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E6EEDC38-39BC-7DBF-8E0F-7FDE2F58773A}"/>
                </a:ext>
              </a:extLst>
            </p:cNvPr>
            <p:cNvSpPr/>
            <p:nvPr/>
          </p:nvSpPr>
          <p:spPr>
            <a:xfrm flipH="1">
              <a:off x="16178837" y="6057900"/>
              <a:ext cx="2489747" cy="4046120"/>
            </a:xfrm>
            <a:custGeom>
              <a:avLst/>
              <a:gdLst/>
              <a:ahLst/>
              <a:cxnLst/>
              <a:rect l="l" t="t" r="r" b="b"/>
              <a:pathLst>
                <a:path w="2555747" h="3937426">
                  <a:moveTo>
                    <a:pt x="2555747" y="0"/>
                  </a:moveTo>
                  <a:lnTo>
                    <a:pt x="0" y="0"/>
                  </a:lnTo>
                  <a:lnTo>
                    <a:pt x="0" y="3937426"/>
                  </a:lnTo>
                  <a:lnTo>
                    <a:pt x="2555747" y="3937426"/>
                  </a:lnTo>
                  <a:lnTo>
                    <a:pt x="2555747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E894FA78-341C-1A60-4BC6-7742857DEADF}"/>
              </a:ext>
            </a:extLst>
          </p:cNvPr>
          <p:cNvSpPr txBox="1"/>
          <p:nvPr/>
        </p:nvSpPr>
        <p:spPr>
          <a:xfrm>
            <a:off x="1512945" y="831748"/>
            <a:ext cx="11281116" cy="2069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864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SQL works with structured data in tables in the form of rows and columns.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BC26802-D1F6-E3D0-6FB3-0F23602AC3B3}"/>
              </a:ext>
            </a:extLst>
          </p:cNvPr>
          <p:cNvSpPr txBox="1"/>
          <p:nvPr/>
        </p:nvSpPr>
        <p:spPr>
          <a:xfrm>
            <a:off x="3429000" y="3082656"/>
            <a:ext cx="10781730" cy="2073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864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provides a standardized way to work with databases.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F659BAD-D573-32E6-27D5-25ABA80E56D4}"/>
              </a:ext>
            </a:extLst>
          </p:cNvPr>
          <p:cNvSpPr txBox="1"/>
          <p:nvPr/>
        </p:nvSpPr>
        <p:spPr>
          <a:xfrm>
            <a:off x="6096000" y="5337219"/>
            <a:ext cx="10781730" cy="2073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864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SQL is used in various industries and applications.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812CF104-674D-E3C5-13BF-A4F228452902}"/>
              </a:ext>
            </a:extLst>
          </p:cNvPr>
          <p:cNvSpPr txBox="1"/>
          <p:nvPr/>
        </p:nvSpPr>
        <p:spPr>
          <a:xfrm>
            <a:off x="7848600" y="7719660"/>
            <a:ext cx="10781730" cy="2073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864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helps you interact with and manipulate data efficiently.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A3B15B-C7BA-9025-AAFC-9FD38EDFF15E}"/>
              </a:ext>
            </a:extLst>
          </p:cNvPr>
          <p:cNvSpPr txBox="1"/>
          <p:nvPr/>
        </p:nvSpPr>
        <p:spPr>
          <a:xfrm>
            <a:off x="7658099" y="391216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</a:p>
        </p:txBody>
      </p:sp>
      <p:pic>
        <p:nvPicPr>
          <p:cNvPr id="2050" name="Picture 2" descr="Truncate Table Mysql W3schools | J &amp; M Decorations Inc">
            <a:extLst>
              <a:ext uri="{FF2B5EF4-FFF2-40B4-BE49-F238E27FC236}">
                <a16:creationId xmlns:a16="http://schemas.microsoft.com/office/drawing/2014/main" id="{1223DD62-3BB6-3ADC-ED86-A95D2436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17145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F8BE55-0A2D-24E0-D219-3D8ABF47417E}"/>
              </a:ext>
            </a:extLst>
          </p:cNvPr>
          <p:cNvSpPr txBox="1"/>
          <p:nvPr/>
        </p:nvSpPr>
        <p:spPr>
          <a:xfrm>
            <a:off x="1447800" y="798394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Cambria" panose="02040503050406030204" pitchFamily="18" charset="0"/>
                <a:ea typeface="Cambria" panose="02040503050406030204" pitchFamily="18" charset="0"/>
              </a:rPr>
              <a:t>MASTER DATA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C5219-C917-16BA-DC11-27F72D5F60B1}"/>
              </a:ext>
            </a:extLst>
          </p:cNvPr>
          <p:cNvSpPr txBox="1"/>
          <p:nvPr/>
        </p:nvSpPr>
        <p:spPr>
          <a:xfrm>
            <a:off x="9448800" y="798394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Cambria" panose="02040503050406030204" pitchFamily="18" charset="0"/>
                <a:ea typeface="Cambria" panose="02040503050406030204" pitchFamily="18" charset="0"/>
              </a:rPr>
              <a:t>TRANSACTIONAL DATA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BBB54-9844-5086-D0C9-15B620ECF450}"/>
              </a:ext>
            </a:extLst>
          </p:cNvPr>
          <p:cNvSpPr txBox="1"/>
          <p:nvPr/>
        </p:nvSpPr>
        <p:spPr>
          <a:xfrm>
            <a:off x="1295400" y="2400300"/>
            <a:ext cx="563880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82533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Master data includes essential information like customers, products, and employees.</a:t>
            </a:r>
          </a:p>
          <a:p>
            <a:pPr algn="l"/>
            <a:endParaRPr lang="en-US" sz="3200" b="0" i="0" dirty="0">
              <a:solidFill>
                <a:srgbClr val="82533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82533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It's stable, changes infrequently, and acts as a foundation for business processes.</a:t>
            </a:r>
          </a:p>
          <a:p>
            <a:pPr algn="l"/>
            <a:endParaRPr lang="en-US" sz="3200" b="0" i="0" dirty="0">
              <a:solidFill>
                <a:srgbClr val="82533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82533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Master data is integrated, maintained centrally, and ensures data consistency.</a:t>
            </a:r>
          </a:p>
          <a:p>
            <a:endParaRPr lang="en-IN" dirty="0">
              <a:solidFill>
                <a:srgbClr val="82533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85872-D3E6-7D63-38C9-5C5B6ABFEED7}"/>
              </a:ext>
            </a:extLst>
          </p:cNvPr>
          <p:cNvSpPr txBox="1"/>
          <p:nvPr/>
        </p:nvSpPr>
        <p:spPr>
          <a:xfrm>
            <a:off x="10316001" y="2400300"/>
            <a:ext cx="5638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Transactional data captures specific business activities like sales, purchases, and interactions.</a:t>
            </a:r>
          </a:p>
          <a:p>
            <a:pPr algn="l"/>
            <a:endParaRPr lang="en-US" sz="3200" dirty="0">
              <a:solidFill>
                <a:srgbClr val="82533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It's dynamic, changing in real-time, and provides operational insights.</a:t>
            </a:r>
          </a:p>
          <a:p>
            <a:pPr algn="l"/>
            <a:endParaRPr lang="en-US" sz="3200" dirty="0">
              <a:solidFill>
                <a:srgbClr val="82533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Transactional data is high in volume.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93986-57B6-7592-1A4F-994BFFC945DE}"/>
              </a:ext>
            </a:extLst>
          </p:cNvPr>
          <p:cNvSpPr/>
          <p:nvPr/>
        </p:nvSpPr>
        <p:spPr>
          <a:xfrm>
            <a:off x="990600" y="1943100"/>
            <a:ext cx="5486400" cy="76200"/>
          </a:xfrm>
          <a:prstGeom prst="rect">
            <a:avLst/>
          </a:prstGeom>
          <a:solidFill>
            <a:srgbClr val="82533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038CC-483D-26E0-151E-49D597D7EEC5}"/>
              </a:ext>
            </a:extLst>
          </p:cNvPr>
          <p:cNvSpPr/>
          <p:nvPr/>
        </p:nvSpPr>
        <p:spPr>
          <a:xfrm>
            <a:off x="10325100" y="1943100"/>
            <a:ext cx="5486400" cy="76200"/>
          </a:xfrm>
          <a:prstGeom prst="rect">
            <a:avLst/>
          </a:prstGeom>
          <a:solidFill>
            <a:srgbClr val="82533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644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1000" y="419101"/>
            <a:ext cx="17602200" cy="240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1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Four Tables: Employee, Position, Location and Salary Information under a Database called Employee Management and upload each of these CSVs.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0C8A5-4C0A-8170-5886-0F5CB2992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7" y="3084637"/>
            <a:ext cx="3762911" cy="4117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BF0727-2A79-3C28-F74D-46CBC1B61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412473"/>
            <a:ext cx="5022768" cy="31286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296A2D-E2DA-56EC-E5D0-BEA60FEEB0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9"/>
          <a:stretch/>
        </p:blipFill>
        <p:spPr>
          <a:xfrm>
            <a:off x="9887800" y="3412473"/>
            <a:ext cx="3558367" cy="3128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6FAD7-7A7D-0DF7-F464-2809A4C746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2" r="23078"/>
          <a:stretch/>
        </p:blipFill>
        <p:spPr>
          <a:xfrm>
            <a:off x="13891599" y="3516522"/>
            <a:ext cx="3558368" cy="30558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B9E277-C8AC-DBA3-E392-B3E3AFB24159}"/>
              </a:ext>
            </a:extLst>
          </p:cNvPr>
          <p:cNvSpPr txBox="1"/>
          <p:nvPr/>
        </p:nvSpPr>
        <p:spPr>
          <a:xfrm>
            <a:off x="190785" y="7581900"/>
            <a:ext cx="3746189" cy="1088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28"/>
              </a:lnSpc>
            </a:pPr>
            <a:r>
              <a:rPr lang="en-US" sz="6663" spc="279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Step-1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B3B4A-0C79-4D14-34BA-C77428A8243F}"/>
              </a:ext>
            </a:extLst>
          </p:cNvPr>
          <p:cNvSpPr txBox="1"/>
          <p:nvPr/>
        </p:nvSpPr>
        <p:spPr>
          <a:xfrm>
            <a:off x="4873998" y="7581900"/>
            <a:ext cx="3746189" cy="1088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28"/>
              </a:lnSpc>
            </a:pPr>
            <a:r>
              <a:rPr lang="en-US" sz="6663" spc="279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Step-2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5E11F-DCD6-C32B-1E13-3F658D4AF5BB}"/>
              </a:ext>
            </a:extLst>
          </p:cNvPr>
          <p:cNvSpPr txBox="1"/>
          <p:nvPr/>
        </p:nvSpPr>
        <p:spPr>
          <a:xfrm>
            <a:off x="9557211" y="7581900"/>
            <a:ext cx="3746189" cy="1088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28"/>
              </a:lnSpc>
            </a:pPr>
            <a:r>
              <a:rPr lang="en-US" sz="6663" spc="279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Step-3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E3523E-036F-A118-A580-AE986EA0269D}"/>
              </a:ext>
            </a:extLst>
          </p:cNvPr>
          <p:cNvSpPr txBox="1"/>
          <p:nvPr/>
        </p:nvSpPr>
        <p:spPr>
          <a:xfrm>
            <a:off x="14240423" y="7581900"/>
            <a:ext cx="3746189" cy="1088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28"/>
              </a:lnSpc>
            </a:pPr>
            <a:r>
              <a:rPr lang="en-US" sz="6663" spc="279" dirty="0">
                <a:solidFill>
                  <a:srgbClr val="82533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Step-4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1000" y="419101"/>
            <a:ext cx="17602200" cy="240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1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Four Tables: Employee, Position, Location and Salary Information under a Database called Employee Management and upload each of these CSVs.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0C8A5-4C0A-8170-5886-0F5CB2992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45" y="1866900"/>
            <a:ext cx="8685448" cy="7484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BF0727-2A79-3C28-F74D-46CBC1B61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9" r="37799"/>
          <a:stretch/>
        </p:blipFill>
        <p:spPr>
          <a:xfrm>
            <a:off x="11630595" y="3547778"/>
            <a:ext cx="1524000" cy="31286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296A2D-E2DA-56EC-E5D0-BEA60FEEB0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4" r="27308"/>
          <a:stretch/>
        </p:blipFill>
        <p:spPr>
          <a:xfrm>
            <a:off x="14020800" y="3390295"/>
            <a:ext cx="1371600" cy="3128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6FAD7-7A7D-0DF7-F464-2809A4C746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r="37089"/>
          <a:stretch/>
        </p:blipFill>
        <p:spPr>
          <a:xfrm>
            <a:off x="16002000" y="3485266"/>
            <a:ext cx="1371600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5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1000" y="419101"/>
            <a:ext cx="17602200" cy="240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25330"/>
                </a:solidFill>
                <a:latin typeface="Belleza" charset="0"/>
              </a:rPr>
              <a:t>Query 1</a:t>
            </a:r>
            <a:r>
              <a:rPr lang="en-US" sz="3200" b="1" dirty="0">
                <a:solidFill>
                  <a:srgbClr val="191919"/>
                </a:solidFill>
                <a:latin typeface="Belleza" charset="0"/>
              </a:rPr>
              <a:t>: </a:t>
            </a:r>
            <a:r>
              <a:rPr lang="en-US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Four Tables: Employee, Position, Location and Salary Information under a Database called Employee Management and upload each of these CSVs.</a:t>
            </a:r>
          </a:p>
          <a:p>
            <a:pPr>
              <a:lnSpc>
                <a:spcPts val="8640"/>
              </a:lnSpc>
            </a:pPr>
            <a:endParaRPr lang="en-US" sz="3200" dirty="0">
              <a:solidFill>
                <a:srgbClr val="191919"/>
              </a:solidFill>
              <a:latin typeface="Belleza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0C8A5-4C0A-8170-5886-0F5CB2992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" y="3238500"/>
            <a:ext cx="2345708" cy="404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BF0727-2A79-3C28-F74D-46CBC1B61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" r="12781"/>
          <a:stretch/>
        </p:blipFill>
        <p:spPr>
          <a:xfrm>
            <a:off x="3013881" y="2400300"/>
            <a:ext cx="10210800" cy="7257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296A2D-E2DA-56EC-E5D0-BEA60FEEB0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4" r="27308"/>
          <a:stretch/>
        </p:blipFill>
        <p:spPr>
          <a:xfrm>
            <a:off x="14020800" y="3390295"/>
            <a:ext cx="1371600" cy="3128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6FAD7-7A7D-0DF7-F464-2809A4C746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r="37089"/>
          <a:stretch/>
        </p:blipFill>
        <p:spPr>
          <a:xfrm>
            <a:off x="16002000" y="3505433"/>
            <a:ext cx="1371600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1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987</Words>
  <Application>Microsoft Office PowerPoint</Application>
  <PresentationFormat>Custom</PresentationFormat>
  <Paragraphs>97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 I Love Glitter</vt:lpstr>
      <vt:lpstr>Anydore</vt:lpstr>
      <vt:lpstr>Times New Roman</vt:lpstr>
      <vt:lpstr>Cambria</vt:lpstr>
      <vt:lpstr>Belleza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Orange Neutral Delicate Organic Fashion Marketing Presentation</dc:title>
  <dc:creator>Tejus Kandipilli</dc:creator>
  <cp:lastModifiedBy>Tejus Kandipilli</cp:lastModifiedBy>
  <cp:revision>40</cp:revision>
  <dcterms:created xsi:type="dcterms:W3CDTF">2006-08-16T00:00:00Z</dcterms:created>
  <dcterms:modified xsi:type="dcterms:W3CDTF">2023-06-23T12:32:43Z</dcterms:modified>
  <dc:identifier>DAFmdBQh4YU</dc:identifier>
</cp:coreProperties>
</file>